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01FD81-8FBF-4F6D-882F-088ED56542BF}" v="1" dt="2023-11-25T03:39:02.015"/>
    <p1510:client id="{6ABF8DE5-F7EC-C4F2-BE2C-498D985EBD57}" v="23" dt="2023-11-25T02:42:26.362"/>
    <p1510:client id="{BBF949A9-B7A4-E39A-4EF1-183253B74AA8}" v="26" dt="2023-11-25T00:20:13.224"/>
    <p1510:client id="{C403B92D-8BF7-4013-99E2-7F0E505E227B}" v="1576" dt="2023-11-25T02:28:13.862"/>
    <p1510:client id="{E464A810-2D4C-BE9B-F6EF-09719CFF7033}" v="61" dt="2023-11-24T04:53:36.1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B3E7D-F098-49A6-BC8D-74A0BD29E997}" type="datetimeFigureOut">
              <a:rPr lang="en-CA" smtClean="0"/>
              <a:t>2023-11-24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6D159-8449-4539-B637-1FF05F6BA6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7468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6D159-8449-4539-B637-1FF05F6BA63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8678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6D159-8449-4539-B637-1FF05F6BA63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6314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76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2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8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3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2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11/24/2023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447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11/24/2023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7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11/24/2023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98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6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11/24/2023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717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11/24/2023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06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3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8" r:id="rId6"/>
    <p:sldLayoutId id="2147483764" r:id="rId7"/>
    <p:sldLayoutId id="2147483765" r:id="rId8"/>
    <p:sldLayoutId id="2147483766" r:id="rId9"/>
    <p:sldLayoutId id="2147483767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2T6bp0hjNBU" TargetMode="External"/><Relationship Id="rId13" Type="http://schemas.openxmlformats.org/officeDocument/2006/relationships/hyperlink" Target="https://youtu.be/VskbwXTRL7U" TargetMode="External"/><Relationship Id="rId3" Type="http://schemas.openxmlformats.org/officeDocument/2006/relationships/hyperlink" Target="https://youtu.be/Vg1mpD1BICI" TargetMode="External"/><Relationship Id="rId7" Type="http://schemas.openxmlformats.org/officeDocument/2006/relationships/hyperlink" Target="https://youtu.be/2pzxVvbHynU" TargetMode="External"/><Relationship Id="rId12" Type="http://schemas.openxmlformats.org/officeDocument/2006/relationships/hyperlink" Target="https://youtu.be/l7jAGNPOxAo" TargetMode="External"/><Relationship Id="rId2" Type="http://schemas.openxmlformats.org/officeDocument/2006/relationships/hyperlink" Target="https://youtu.be/BkiSYhdJDQY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kyu_SCEUPdI" TargetMode="External"/><Relationship Id="rId11" Type="http://schemas.openxmlformats.org/officeDocument/2006/relationships/hyperlink" Target="https://youtu.be/XxmZxM8AtUc" TargetMode="External"/><Relationship Id="rId5" Type="http://schemas.openxmlformats.org/officeDocument/2006/relationships/hyperlink" Target="https://youtu.be/B1tEh4aS8Wc" TargetMode="External"/><Relationship Id="rId10" Type="http://schemas.openxmlformats.org/officeDocument/2006/relationships/hyperlink" Target="https://youtu.be/kxHmGn50nmk" TargetMode="External"/><Relationship Id="rId4" Type="http://schemas.openxmlformats.org/officeDocument/2006/relationships/hyperlink" Target="https://youtu.be/NXObT_Fl-xI" TargetMode="External"/><Relationship Id="rId9" Type="http://schemas.openxmlformats.org/officeDocument/2006/relationships/hyperlink" Target="https://youtu.be/UZ_RrLxMrEg" TargetMode="External"/><Relationship Id="rId14" Type="http://schemas.openxmlformats.org/officeDocument/2006/relationships/hyperlink" Target="https://www.perkins.org/four-reasons-why-braille-still-matters-in-the-age-of-alexa-and-iphone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bp.org/ic/nbp/about/aboutbraille/needforbraille.html" TargetMode="External"/><Relationship Id="rId3" Type="http://schemas.openxmlformats.org/officeDocument/2006/relationships/hyperlink" Target="http://www.cnib.ca/en/living/braille/literacy/Default.aspx" TargetMode="External"/><Relationship Id="rId7" Type="http://schemas.openxmlformats.org/officeDocument/2006/relationships/hyperlink" Target="https://www.brailleliteracycanada.ca/en" TargetMode="External"/><Relationship Id="rId2" Type="http://schemas.openxmlformats.org/officeDocument/2006/relationships/hyperlink" Target="https://americanthermoform.com/why-read-braille-and-not-use-audio-books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tandfonline.com/doi/full/10.1080/10888438.2021.1969402" TargetMode="External"/><Relationship Id="rId5" Type="http://schemas.openxmlformats.org/officeDocument/2006/relationships/hyperlink" Target="https://www.ncbi.nlm.nih.gov/pmc/articles/PMC7382890/" TargetMode="External"/><Relationship Id="rId10" Type="http://schemas.openxmlformats.org/officeDocument/2006/relationships/hyperlink" Target="https://www.pathstoliteracy.org/resource/abc-braille-study-results-and-implications-teachers/" TargetMode="External"/><Relationship Id="rId4" Type="http://schemas.openxmlformats.org/officeDocument/2006/relationships/hyperlink" Target="https://braillebug.org/wp-content/uploads/sites/6/2023/09/BrailleBugBrailleTrail.pdf" TargetMode="External"/><Relationship Id="rId9" Type="http://schemas.openxmlformats.org/officeDocument/2006/relationships/hyperlink" Target="https://tspace.library.utoronto.ca/bitstream/1807/68673/1/Nadeem_Rooma_201506_MT_MTRP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h.pubpub.org/pub/35cjokwa/release/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awpixel.com/search/puzzle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pzxVvbHynU" TargetMode="Externa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hyperlink" Target="https://youtu.be/XxmZxM8AtUc" TargetMode="External"/><Relationship Id="rId4" Type="http://schemas.openxmlformats.org/officeDocument/2006/relationships/hyperlink" Target="https://youtu.be/kxHmGn50nm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dfeet.com/blog/2018/05/ccatp-548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Presentation title: Dots and Dots of Fun -- Weaving Braille Into the Fabric of the Family. ">
            <a:extLst>
              <a:ext uri="{FF2B5EF4-FFF2-40B4-BE49-F238E27FC236}">
                <a16:creationId xmlns:a16="http://schemas.microsoft.com/office/drawing/2014/main" id="{54C89797-9943-3AFD-EF57-26B8A8455D0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1" y="893935"/>
            <a:ext cx="5364937" cy="3339390"/>
          </a:xfrm>
        </p:spPr>
        <p:txBody>
          <a:bodyPr anchor="ctr">
            <a:normAutofit/>
          </a:bodyPr>
          <a:lstStyle/>
          <a:p>
            <a:r>
              <a:rPr lang="en-CA" sz="4700"/>
              <a:t>Dots and Dots of Fun: Weaving Braille into the Fabric of the Family. </a:t>
            </a:r>
          </a:p>
        </p:txBody>
      </p:sp>
      <p:sp>
        <p:nvSpPr>
          <p:cNvPr id="3" name="Subtitle 2" descr="Presenters names: Gail Gilchrist -Teacher of Students with Visual Impairments - Chilliwack, British Columbia, Canada and Mary Anderson - Teacher of Students with Visual Impairments - Kamloops, British Columbia, Canada">
            <a:extLst>
              <a:ext uri="{FF2B5EF4-FFF2-40B4-BE49-F238E27FC236}">
                <a16:creationId xmlns:a16="http://schemas.microsoft.com/office/drawing/2014/main" id="{94E5BC65-C8D4-995A-A9A7-9116D7594B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4876802"/>
            <a:ext cx="5364936" cy="1730499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CA" sz="1800"/>
              <a:t>Gail Gilchrist – Teacher of Students with Visual Impairments – Chilliwack, British Columbia, Canada. </a:t>
            </a:r>
          </a:p>
          <a:p>
            <a:pPr>
              <a:lnSpc>
                <a:spcPct val="90000"/>
              </a:lnSpc>
            </a:pPr>
            <a:r>
              <a:rPr lang="en-CA" sz="1800"/>
              <a:t>Mary Anderson – Teacher of Students with Visual Impairments – Kamloops, British Columbia, Canada.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3B95BE3-D5B2-4F38-9A01-17866C9FB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40408" y="4555071"/>
            <a:ext cx="53035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BF4F2F6-6C2B-A4F3-688B-02FF9E608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40" b="-1"/>
          <a:stretch/>
        </p:blipFill>
        <p:spPr>
          <a:xfrm>
            <a:off x="7584336" y="10"/>
            <a:ext cx="4607664" cy="6857990"/>
          </a:xfrm>
          <a:custGeom>
            <a:avLst/>
            <a:gdLst/>
            <a:ahLst/>
            <a:cxnLst/>
            <a:rect l="l" t="t" r="r" b="b"/>
            <a:pathLst>
              <a:path w="5215066" h="685800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</p:spPr>
      </p:pic>
      <p:sp>
        <p:nvSpPr>
          <p:cNvPr id="31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1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“There is a wonder in reading braille that the sighted will never know: to touch words and have them touch you back.”  ~ Jim Fiebig​">
            <a:extLst>
              <a:ext uri="{FF2B5EF4-FFF2-40B4-BE49-F238E27FC236}">
                <a16:creationId xmlns:a16="http://schemas.microsoft.com/office/drawing/2014/main" id="{1C572310-FB49-755D-5702-D6DEA5A2912E}"/>
              </a:ext>
            </a:extLst>
          </p:cNvPr>
          <p:cNvSpPr txBox="1"/>
          <p:nvPr/>
        </p:nvSpPr>
        <p:spPr>
          <a:xfrm>
            <a:off x="1543665" y="1297859"/>
            <a:ext cx="9601755" cy="321863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4800" i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“There is a wonder in reading</a:t>
            </a:r>
            <a:r>
              <a:rPr lang="en-CA" sz="4800" i="1" kern="1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r>
              <a:rPr lang="en-CA" sz="4800" i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braille that the sighted will never know: to touch words and have them touch you back.”</a:t>
            </a:r>
            <a:r>
              <a:rPr lang="en-CA" sz="4800" i="1" kern="1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r>
              <a:rPr lang="en-CA" sz="4800" i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~ Jim Fiebig</a:t>
            </a:r>
          </a:p>
        </p:txBody>
      </p:sp>
    </p:spTree>
    <p:extLst>
      <p:ext uri="{BB962C8B-B14F-4D97-AF65-F5344CB8AC3E}">
        <p14:creationId xmlns:p14="http://schemas.microsoft.com/office/powerpoint/2010/main" val="204073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he words Questions? Discussion, Feedback …​">
            <a:extLst>
              <a:ext uri="{FF2B5EF4-FFF2-40B4-BE49-F238E27FC236}">
                <a16:creationId xmlns:a16="http://schemas.microsoft.com/office/drawing/2014/main" id="{532A0B7E-28AB-E6F4-1784-563BDD3C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27" y="1051560"/>
            <a:ext cx="9997538" cy="4754880"/>
          </a:xfrm>
        </p:spPr>
        <p:txBody>
          <a:bodyPr>
            <a:normAutofit/>
          </a:bodyPr>
          <a:lstStyle/>
          <a:p>
            <a:r>
              <a:rPr lang="en-CA" sz="10700"/>
              <a:t>Questions? Discussion, Feedback …</a:t>
            </a:r>
          </a:p>
        </p:txBody>
      </p:sp>
    </p:spTree>
    <p:extLst>
      <p:ext uri="{BB962C8B-B14F-4D97-AF65-F5344CB8AC3E}">
        <p14:creationId xmlns:p14="http://schemas.microsoft.com/office/powerpoint/2010/main" val="1374973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5E160-6ED4-B45E-9D71-DAC2C9E8F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19" y="1249450"/>
            <a:ext cx="10666949" cy="5515211"/>
          </a:xfrm>
        </p:spPr>
        <p:txBody>
          <a:bodyPr>
            <a:normAutofit fontScale="90000"/>
          </a:bodyPr>
          <a:lstStyle/>
          <a:p>
            <a:r>
              <a:rPr lang="en-CA"/>
              <a:t>Soundscapes</a:t>
            </a:r>
            <a:br>
              <a:rPr lang="en-CA"/>
            </a:br>
            <a:r>
              <a:rPr lang="en-CA" sz="2400" i="0">
                <a:ea typeface="+mj-lt"/>
                <a:cs typeface="+mj-lt"/>
                <a:hlinkClick r:id="rId2"/>
              </a:rPr>
              <a:t>https://youtu.be/BkiSYhdJDQY</a:t>
            </a:r>
            <a:br>
              <a:rPr lang="en-CA" sz="2400" i="0">
                <a:ea typeface="+mj-lt"/>
                <a:cs typeface="+mj-lt"/>
              </a:rPr>
            </a:br>
            <a:r>
              <a:rPr lang="en-CA" sz="2400" i="0">
                <a:ea typeface="+mj-lt"/>
                <a:cs typeface="+mj-lt"/>
                <a:hlinkClick r:id="rId3"/>
              </a:rPr>
              <a:t>https://youtu.be/Vg1mpD1BICI</a:t>
            </a:r>
            <a:br>
              <a:rPr lang="en-CA" sz="2400" i="0">
                <a:ea typeface="+mj-lt"/>
                <a:cs typeface="+mj-lt"/>
              </a:rPr>
            </a:br>
            <a:r>
              <a:rPr lang="en-CA" sz="2400" i="0">
                <a:ea typeface="+mj-lt"/>
                <a:cs typeface="+mj-lt"/>
                <a:hlinkClick r:id="rId4"/>
              </a:rPr>
              <a:t>https://youtu.be/NXObT_Fl-xI</a:t>
            </a:r>
            <a:br>
              <a:rPr lang="en-CA" sz="2400" i="0">
                <a:ea typeface="+mj-lt"/>
                <a:cs typeface="+mj-lt"/>
              </a:rPr>
            </a:br>
            <a:r>
              <a:rPr lang="en-CA" sz="2400" i="0">
                <a:ea typeface="+mj-lt"/>
                <a:cs typeface="+mj-lt"/>
                <a:hlinkClick r:id="rId5"/>
              </a:rPr>
              <a:t>https://youtu.be/B1tEh4aS8Wc</a:t>
            </a:r>
            <a:br>
              <a:rPr lang="en-CA" sz="2400" i="0">
                <a:ea typeface="+mj-lt"/>
                <a:cs typeface="+mj-lt"/>
              </a:rPr>
            </a:br>
            <a:r>
              <a:rPr lang="en-CA" sz="2400" i="0">
                <a:ea typeface="+mj-lt"/>
                <a:cs typeface="+mj-lt"/>
                <a:hlinkClick r:id="rId6"/>
              </a:rPr>
              <a:t>https://youtu.be/kyu_SCEUPdI</a:t>
            </a:r>
            <a:br>
              <a:rPr lang="en-CA" sz="2400" i="0">
                <a:ea typeface="+mj-lt"/>
                <a:cs typeface="+mj-lt"/>
              </a:rPr>
            </a:br>
            <a:r>
              <a:rPr lang="en-CA" sz="2400" i="0">
                <a:ea typeface="+mj-lt"/>
                <a:cs typeface="+mj-lt"/>
                <a:hlinkClick r:id="rId7"/>
              </a:rPr>
              <a:t>https://youtu.be/2pzxVvbHynU</a:t>
            </a:r>
            <a:br>
              <a:rPr lang="en-CA" sz="2400" i="0">
                <a:ea typeface="+mj-lt"/>
                <a:cs typeface="+mj-lt"/>
              </a:rPr>
            </a:br>
            <a:r>
              <a:rPr lang="en-CA" sz="2400" i="0">
                <a:ea typeface="+mj-lt"/>
                <a:cs typeface="+mj-lt"/>
                <a:hlinkClick r:id="rId8"/>
              </a:rPr>
              <a:t>https://youtu.be/2T6bp0hjNBU</a:t>
            </a:r>
            <a:br>
              <a:rPr lang="en-CA" sz="2400" i="0">
                <a:ea typeface="+mj-lt"/>
                <a:cs typeface="+mj-lt"/>
              </a:rPr>
            </a:br>
            <a:r>
              <a:rPr lang="en-CA" sz="2400" i="0">
                <a:ea typeface="+mj-lt"/>
                <a:cs typeface="+mj-lt"/>
                <a:hlinkClick r:id="rId9"/>
              </a:rPr>
              <a:t>https://youtu.be/UZ_RrLxMrEg</a:t>
            </a:r>
            <a:br>
              <a:rPr lang="en-CA" sz="2400" i="0">
                <a:ea typeface="+mj-lt"/>
                <a:cs typeface="+mj-lt"/>
              </a:rPr>
            </a:br>
            <a:r>
              <a:rPr lang="en-CA" sz="2400" i="0">
                <a:ea typeface="+mj-lt"/>
                <a:cs typeface="+mj-lt"/>
                <a:hlinkClick r:id="rId10"/>
              </a:rPr>
              <a:t>https://youtu.be/kxHmGn50nmk</a:t>
            </a:r>
            <a:br>
              <a:rPr lang="en-CA" sz="2400" i="0">
                <a:ea typeface="+mj-lt"/>
                <a:cs typeface="+mj-lt"/>
              </a:rPr>
            </a:br>
            <a:r>
              <a:rPr lang="en-CA" sz="2400" i="0">
                <a:ea typeface="+mj-lt"/>
                <a:cs typeface="+mj-lt"/>
                <a:hlinkClick r:id="rId11"/>
              </a:rPr>
              <a:t>https://youtu.be/XxmZxM8AtUc</a:t>
            </a:r>
            <a:br>
              <a:rPr lang="en-CA" sz="2400" i="0">
                <a:ea typeface="+mj-lt"/>
                <a:cs typeface="+mj-lt"/>
              </a:rPr>
            </a:br>
            <a:r>
              <a:rPr lang="en-CA" sz="2400" i="0">
                <a:ea typeface="+mj-lt"/>
                <a:cs typeface="+mj-lt"/>
                <a:hlinkClick r:id="rId12"/>
              </a:rPr>
              <a:t>https://youtu.be/l7jAGNPOxAo</a:t>
            </a:r>
            <a:br>
              <a:rPr lang="en-CA" sz="2400" i="0">
                <a:ea typeface="+mj-lt"/>
                <a:cs typeface="+mj-lt"/>
              </a:rPr>
            </a:br>
            <a:r>
              <a:rPr lang="en-CA" sz="2400" i="0">
                <a:ea typeface="+mj-lt"/>
                <a:cs typeface="+mj-lt"/>
                <a:hlinkClick r:id="rId13"/>
              </a:rPr>
              <a:t>https://youtu.be/VskbwXTRL7U</a:t>
            </a:r>
            <a:br>
              <a:rPr lang="en-CA" sz="2400" i="0">
                <a:ea typeface="+mj-lt"/>
                <a:cs typeface="+mj-lt"/>
              </a:rPr>
            </a:br>
            <a:br>
              <a:rPr lang="en-CA" sz="2400" i="0">
                <a:ea typeface="+mj-lt"/>
                <a:cs typeface="+mj-lt"/>
              </a:rPr>
            </a:br>
            <a:r>
              <a:rPr lang="en-CA" sz="2400" i="0">
                <a:ea typeface="+mj-lt"/>
                <a:cs typeface="+mj-lt"/>
                <a:hlinkClick r:id="rId14"/>
              </a:rPr>
              <a:t>https://www.perkins.org/four-reasons-why-braille-still-matters-in-the-age-of-alexa-and-iphone/</a:t>
            </a:r>
            <a:br>
              <a:rPr lang="en-CA" sz="2400" i="0">
                <a:ea typeface="+mj-lt"/>
                <a:cs typeface="+mj-lt"/>
              </a:rPr>
            </a:br>
            <a:endParaRPr lang="en-CA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4C040-13CB-2352-FC99-A83C6ED11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8348" y="354718"/>
            <a:ext cx="10671048" cy="822960"/>
          </a:xfrm>
        </p:spPr>
        <p:txBody>
          <a:bodyPr>
            <a:noAutofit/>
          </a:bodyPr>
          <a:lstStyle/>
          <a:p>
            <a:pPr algn="ctr"/>
            <a:r>
              <a:rPr lang="en-CA" sz="6000">
                <a:latin typeface="Apple Chancery"/>
              </a:rPr>
              <a:t>Resources/References</a:t>
            </a:r>
            <a:endParaRPr lang="en-CA" sz="6000">
              <a:latin typeface="Apple Chancery" panose="0302070204050606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96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497E-D59A-7C40-7838-6CC369606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631340"/>
            <a:ext cx="10666949" cy="6226659"/>
          </a:xfrm>
        </p:spPr>
        <p:txBody>
          <a:bodyPr>
            <a:normAutofit fontScale="90000"/>
          </a:bodyPr>
          <a:lstStyle/>
          <a:p>
            <a:r>
              <a:rPr lang="en-CA" sz="2400" i="0">
                <a:latin typeface="Albertus Medium"/>
                <a:cs typeface="Calibri"/>
                <a:hlinkClick r:id="rId2"/>
              </a:rPr>
              <a:t>https://americanthermoform.com/why-read-braille-and-not-use-audio-books/</a:t>
            </a:r>
            <a:br>
              <a:rPr lang="en-CA" sz="2400" i="0">
                <a:latin typeface="Albertus Medium"/>
                <a:cs typeface="Calibri"/>
              </a:rPr>
            </a:br>
            <a:br>
              <a:rPr lang="en-CA" sz="2400" i="0">
                <a:latin typeface="Albertus Medium"/>
                <a:cs typeface="Calibri"/>
              </a:rPr>
            </a:br>
            <a:r>
              <a:rPr lang="en-CA" sz="2400" i="0">
                <a:solidFill>
                  <a:srgbClr val="000000"/>
                </a:solidFill>
                <a:latin typeface="Albertus Medium"/>
                <a:cs typeface="Calibri"/>
                <a:hlinkClick r:id="rId3"/>
              </a:rPr>
              <a:t>http://www.cnib.ca/en/living/braille/literacy/Default.aspx</a:t>
            </a:r>
            <a:r>
              <a:rPr lang="en-CA" sz="2400" i="0">
                <a:solidFill>
                  <a:srgbClr val="000000"/>
                </a:solidFill>
                <a:latin typeface="Albertus Medium"/>
                <a:cs typeface="Calibri"/>
              </a:rPr>
              <a:t> </a:t>
            </a:r>
            <a:br>
              <a:rPr lang="en-CA" sz="2400" i="0">
                <a:latin typeface="Albertus Medium"/>
                <a:cs typeface="Calibri"/>
              </a:rPr>
            </a:br>
            <a:br>
              <a:rPr lang="en-CA" sz="2400" i="0">
                <a:latin typeface="Albertus Medium"/>
                <a:cs typeface="Calibri"/>
              </a:rPr>
            </a:br>
            <a:r>
              <a:rPr lang="en-CA" sz="2400" i="0">
                <a:latin typeface="Albertus Medium"/>
                <a:cs typeface="Calibri"/>
                <a:hlinkClick r:id="rId4"/>
              </a:rPr>
              <a:t>https://braillebug.org/wp-content/uploads/sites/6/2023/09/BrailleBugBrailleTrail.pdf</a:t>
            </a:r>
            <a:br>
              <a:rPr lang="en-CA" sz="2400" i="0">
                <a:latin typeface="Albertus Medium"/>
                <a:cs typeface="Calibri"/>
              </a:rPr>
            </a:br>
            <a:br>
              <a:rPr lang="en-CA" sz="2400" i="0">
                <a:latin typeface="Albertus Medium"/>
                <a:cs typeface="Calibri"/>
              </a:rPr>
            </a:br>
            <a:r>
              <a:rPr lang="en-CA" sz="2400" i="0">
                <a:latin typeface="Albertus Medium"/>
                <a:ea typeface="+mj-lt"/>
                <a:cs typeface="+mj-lt"/>
                <a:hlinkClick r:id="rId5"/>
              </a:rPr>
              <a:t>https://www.ncbi.nlm.nih.gov/pmc/articles/PMC7382890/</a:t>
            </a:r>
            <a:br>
              <a:rPr lang="en-CA" sz="2400" i="0">
                <a:latin typeface="Albertus Medium"/>
                <a:ea typeface="+mj-lt"/>
                <a:cs typeface="+mj-lt"/>
              </a:rPr>
            </a:br>
            <a:br>
              <a:rPr lang="en-CA" sz="2400" i="0">
                <a:latin typeface="Albertus Medium"/>
                <a:ea typeface="+mj-lt"/>
                <a:cs typeface="+mj-lt"/>
              </a:rPr>
            </a:br>
            <a:r>
              <a:rPr lang="en-CA" sz="2400" i="0">
                <a:latin typeface="Albertus Medium"/>
                <a:ea typeface="+mj-lt"/>
                <a:cs typeface="+mj-lt"/>
                <a:hlinkClick r:id="rId6"/>
              </a:rPr>
              <a:t>https://www.tandfonline.com/doi/full/10.1080/10888438.2021.1969402</a:t>
            </a:r>
            <a:br>
              <a:rPr lang="en-CA" sz="2400" i="0">
                <a:latin typeface="Albertus Medium"/>
                <a:ea typeface="+mj-lt"/>
                <a:cs typeface="+mj-lt"/>
              </a:rPr>
            </a:br>
            <a:br>
              <a:rPr lang="en-CA" sz="2400" i="0">
                <a:latin typeface="Albertus Medium"/>
                <a:ea typeface="+mj-lt"/>
                <a:cs typeface="+mj-lt"/>
              </a:rPr>
            </a:br>
            <a:r>
              <a:rPr lang="en-CA" sz="2400" i="0">
                <a:latin typeface="Albertus Medium"/>
                <a:ea typeface="+mj-lt"/>
                <a:cs typeface="+mj-lt"/>
                <a:hlinkClick r:id="rId7"/>
              </a:rPr>
              <a:t>https://www.brailleliteracycanada.ca/en</a:t>
            </a:r>
            <a:br>
              <a:rPr lang="en-CA" sz="2400" i="0">
                <a:latin typeface="Albertus Medium"/>
                <a:ea typeface="+mj-lt"/>
                <a:cs typeface="+mj-lt"/>
              </a:rPr>
            </a:br>
            <a:br>
              <a:rPr lang="en-CA" sz="2400" i="0">
                <a:latin typeface="Albertus Medium"/>
                <a:ea typeface="+mj-lt"/>
                <a:cs typeface="+mj-lt"/>
              </a:rPr>
            </a:br>
            <a:r>
              <a:rPr lang="en-CA" sz="2400" i="0">
                <a:latin typeface="Albertus Medium"/>
                <a:ea typeface="+mj-lt"/>
                <a:cs typeface="+mj-lt"/>
                <a:hlinkClick r:id="rId8"/>
              </a:rPr>
              <a:t>https://www.nbp.org/ic/nbp/about/aboutbraille/needforbraille.html#</a:t>
            </a:r>
            <a:br>
              <a:rPr lang="en-CA" sz="2400" i="0">
                <a:latin typeface="Albertus Medium"/>
                <a:ea typeface="+mj-lt"/>
                <a:cs typeface="+mj-lt"/>
              </a:rPr>
            </a:br>
            <a:br>
              <a:rPr lang="en-CA" sz="2400" i="0">
                <a:latin typeface="Albertus Medium"/>
                <a:ea typeface="+mj-lt"/>
                <a:cs typeface="+mj-lt"/>
              </a:rPr>
            </a:br>
            <a:r>
              <a:rPr lang="en-CA" sz="2400" i="0">
                <a:latin typeface="Albertus Medium"/>
                <a:ea typeface="+mj-lt"/>
                <a:cs typeface="+mj-lt"/>
                <a:hlinkClick r:id="rId9"/>
              </a:rPr>
              <a:t>https://tspace.library.utoronto.ca/bitstream/1807/68673/1/Nadeem_Rooma_201506_MT_MTRP.pdf</a:t>
            </a:r>
            <a:br>
              <a:rPr lang="en-CA" sz="2400" i="0">
                <a:latin typeface="Albertus Medium"/>
                <a:ea typeface="+mj-lt"/>
                <a:cs typeface="+mj-lt"/>
              </a:rPr>
            </a:br>
            <a:br>
              <a:rPr lang="en-CA" sz="2400" i="0">
                <a:latin typeface="Albertus Medium"/>
                <a:ea typeface="+mj-lt"/>
                <a:cs typeface="+mj-lt"/>
              </a:rPr>
            </a:br>
            <a:r>
              <a:rPr lang="en-CA" sz="2400" i="0">
                <a:latin typeface="Albertus Medium"/>
                <a:ea typeface="+mj-lt"/>
                <a:cs typeface="+mj-lt"/>
                <a:hlinkClick r:id="rId10"/>
              </a:rPr>
              <a:t>https://www.pathstoliteracy.org/resource/abc-braille-study-results-and-implications-teachers/</a:t>
            </a:r>
            <a:br>
              <a:rPr lang="en-CA" sz="2400" i="0">
                <a:latin typeface="Albertus Medium"/>
                <a:ea typeface="+mj-lt"/>
                <a:cs typeface="+mj-lt"/>
              </a:rPr>
            </a:br>
            <a:br>
              <a:rPr lang="en-CA" sz="2400" i="0">
                <a:latin typeface="Albertus Medium"/>
                <a:ea typeface="+mj-lt"/>
                <a:cs typeface="+mj-lt"/>
              </a:rPr>
            </a:br>
            <a:br>
              <a:rPr lang="en-CA" sz="2400" i="0">
                <a:latin typeface="Albertus Medium"/>
                <a:ea typeface="+mj-lt"/>
                <a:cs typeface="+mj-lt"/>
              </a:rPr>
            </a:br>
            <a:endParaRPr lang="en-CA" sz="2400" i="0">
              <a:latin typeface="Albertus Medium"/>
              <a:ea typeface="+mj-lt"/>
              <a:cs typeface="+mj-lt"/>
            </a:endParaRPr>
          </a:p>
          <a:p>
            <a:endParaRPr lang="en-CA"/>
          </a:p>
          <a:p>
            <a:endParaRPr lang="en-CA" sz="2400" i="0">
              <a:ea typeface="+mj-lt"/>
              <a:cs typeface="+mj-lt"/>
            </a:endParaRPr>
          </a:p>
          <a:p>
            <a:endParaRPr lang="en-CA"/>
          </a:p>
          <a:p>
            <a:endParaRPr lang="en-CA" sz="2400" i="0">
              <a:ea typeface="+mj-lt"/>
              <a:cs typeface="+mj-lt"/>
            </a:endParaRPr>
          </a:p>
          <a:p>
            <a:endParaRPr lang="en-CA"/>
          </a:p>
          <a:p>
            <a:br>
              <a:rPr lang="en-CA" sz="2400" i="0">
                <a:ea typeface="+mj-lt"/>
                <a:cs typeface="+mj-lt"/>
              </a:rPr>
            </a:br>
            <a:endParaRPr lang="en-CA" sz="2400" i="0">
              <a:ea typeface="+mj-lt"/>
              <a:cs typeface="+mj-lt"/>
            </a:endParaRPr>
          </a:p>
          <a:p>
            <a:br>
              <a:rPr lang="en-CA" sz="2400">
                <a:latin typeface="Albertus Medium"/>
              </a:rPr>
            </a:br>
            <a:endParaRPr lang="en-US" sz="2400">
              <a:latin typeface="Albertus Medium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0C5A6-E6AE-D41C-B538-60B9A41CE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971" y="95926"/>
            <a:ext cx="10671048" cy="664810"/>
          </a:xfrm>
        </p:spPr>
        <p:txBody>
          <a:bodyPr>
            <a:normAutofit/>
          </a:bodyPr>
          <a:lstStyle/>
          <a:p>
            <a:r>
              <a:rPr lang="en-US" sz="2400">
                <a:latin typeface="Albertus Medium"/>
              </a:rPr>
              <a:t>Resources/References (Continued)</a:t>
            </a:r>
          </a:p>
        </p:txBody>
      </p:sp>
    </p:spTree>
    <p:extLst>
      <p:ext uri="{BB962C8B-B14F-4D97-AF65-F5344CB8AC3E}">
        <p14:creationId xmlns:p14="http://schemas.microsoft.com/office/powerpoint/2010/main" val="1942584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 and parent in a home weaving willow branches as they smile at each other.">
            <a:extLst>
              <a:ext uri="{FF2B5EF4-FFF2-40B4-BE49-F238E27FC236}">
                <a16:creationId xmlns:a16="http://schemas.microsoft.com/office/drawing/2014/main" id="{21F6332D-40C9-3167-09D8-7F655FE86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45" y="899125"/>
            <a:ext cx="8558332" cy="557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031048-1E57-1755-693B-A4D99723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758" y="2794074"/>
            <a:ext cx="5739476" cy="2582971"/>
          </a:xfrm>
        </p:spPr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CF3D2-BD06-E5B4-6972-22DD1C2B9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013" y="124789"/>
            <a:ext cx="10671048" cy="101213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77500" lnSpcReduction="20000"/>
          </a:bodyPr>
          <a:lstStyle/>
          <a:p>
            <a:pPr algn="ctr"/>
            <a:r>
              <a:rPr lang="en-CA" sz="40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We wish to inspire ways of weaving braille into the fabric of the family.</a:t>
            </a:r>
            <a:endParaRPr lang="en-CA" sz="4000" kern="1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endParaRPr lang="en-CA" sz="2400"/>
          </a:p>
        </p:txBody>
      </p:sp>
    </p:spTree>
    <p:extLst>
      <p:ext uri="{BB962C8B-B14F-4D97-AF65-F5344CB8AC3E}">
        <p14:creationId xmlns:p14="http://schemas.microsoft.com/office/powerpoint/2010/main" val="3835473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Reading is an immersive experience that provides better comprehension, while listening is a passive activity with lower comprehension. Braille represents competency, independence, and equality. (Americanthermoform.com)​">
            <a:extLst>
              <a:ext uri="{FF2B5EF4-FFF2-40B4-BE49-F238E27FC236}">
                <a16:creationId xmlns:a16="http://schemas.microsoft.com/office/drawing/2014/main" id="{730840CC-60C8-0EBA-B781-FAD12E554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710" y="890015"/>
            <a:ext cx="10818531" cy="4822525"/>
          </a:xfrm>
        </p:spPr>
        <p:txBody>
          <a:bodyPr>
            <a:normAutofit fontScale="90000"/>
          </a:bodyPr>
          <a:lstStyle/>
          <a:p>
            <a:r>
              <a:rPr lang="en-CA"/>
              <a:t>Reading is an immersive experience that provides better comprehension, while listening is a passive activity with lower comprehension. Braille represents competency, independence, and equality. </a:t>
            </a:r>
            <a:r>
              <a:rPr lang="en-CA" sz="2200"/>
              <a:t>(Americanthermoform.com)</a:t>
            </a:r>
          </a:p>
        </p:txBody>
      </p:sp>
    </p:spTree>
    <p:extLst>
      <p:ext uri="{BB962C8B-B14F-4D97-AF65-F5344CB8AC3E}">
        <p14:creationId xmlns:p14="http://schemas.microsoft.com/office/powerpoint/2010/main" val="3673250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rint braille fridge magnet that says: &#10;If I had a flower for every time I thought of you I could walk through my garden forever by Alfred Lord Tennyson.">
            <a:extLst>
              <a:ext uri="{FF2B5EF4-FFF2-40B4-BE49-F238E27FC236}">
                <a16:creationId xmlns:a16="http://schemas.microsoft.com/office/drawing/2014/main" id="{DA29C43D-74A8-519F-7F92-D1F5CDF0E6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317" b="1317"/>
          <a:stretch/>
        </p:blipFill>
        <p:spPr>
          <a:xfrm rot="5400000">
            <a:off x="7008150" y="1579614"/>
            <a:ext cx="5518137" cy="378304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39ECD-3A67-EA34-F11C-664371ED5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E7508C-01B6-49E7-F31D-FCF3C1D63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99" y="284499"/>
            <a:ext cx="3831336" cy="2926080"/>
          </a:xfrm>
        </p:spPr>
        <p:txBody>
          <a:bodyPr/>
          <a:lstStyle/>
          <a:p>
            <a:r>
              <a:rPr lang="en-CA"/>
              <a:t>Braille in the Home</a:t>
            </a:r>
          </a:p>
        </p:txBody>
      </p:sp>
      <p:pic>
        <p:nvPicPr>
          <p:cNvPr id="5" name="Picture 4" descr="A print/braille quote book on a table surrounded by ambient candlelight and sea shells. ">
            <a:extLst>
              <a:ext uri="{FF2B5EF4-FFF2-40B4-BE49-F238E27FC236}">
                <a16:creationId xmlns:a16="http://schemas.microsoft.com/office/drawing/2014/main" id="{183C5D85-32C0-5C1E-C478-6C1B6A781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11774" y="1309986"/>
            <a:ext cx="5573659" cy="4238027"/>
          </a:xfrm>
          <a:prstGeom prst="rect">
            <a:avLst/>
          </a:prstGeom>
        </p:spPr>
      </p:pic>
      <p:pic>
        <p:nvPicPr>
          <p:cNvPr id="2" name="Picture 1" descr="Factory made braille sticker panel for microwave. ">
            <a:extLst>
              <a:ext uri="{FF2B5EF4-FFF2-40B4-BE49-F238E27FC236}">
                <a16:creationId xmlns:a16="http://schemas.microsoft.com/office/drawing/2014/main" id="{EAA198D6-1204-382D-D71E-41E0F03CB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99" y="2142181"/>
            <a:ext cx="3071269" cy="40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72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A14A-7F4B-C674-6498-ED6F8082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Brainstorm</a:t>
            </a:r>
            <a:br>
              <a:rPr lang="en-CA"/>
            </a:br>
            <a:br>
              <a:rPr lang="en-CA"/>
            </a:br>
            <a:endParaRPr lang="en-CA"/>
          </a:p>
        </p:txBody>
      </p:sp>
      <p:pic>
        <p:nvPicPr>
          <p:cNvPr id="5" name="Content Placeholder 4" descr="Full braille cell&#10;">
            <a:extLst>
              <a:ext uri="{FF2B5EF4-FFF2-40B4-BE49-F238E27FC236}">
                <a16:creationId xmlns:a16="http://schemas.microsoft.com/office/drawing/2014/main" id="{6AE19F73-2795-1BAA-6CD8-1E33A47B6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9384" y="1013738"/>
            <a:ext cx="5015832" cy="4526982"/>
          </a:xfrm>
        </p:spPr>
      </p:pic>
      <p:pic>
        <p:nvPicPr>
          <p:cNvPr id="8" name="Picture 7" descr="Two people putting a large head shaped puzzle together. ">
            <a:extLst>
              <a:ext uri="{FF2B5EF4-FFF2-40B4-BE49-F238E27FC236}">
                <a16:creationId xmlns:a16="http://schemas.microsoft.com/office/drawing/2014/main" id="{96524522-BB8C-BBE8-058F-0C9D32F95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9902" y="1735150"/>
            <a:ext cx="4744918" cy="379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34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Practical everyday ways of integrating braille into the family life&#10;&#10;*Soundscapes&#10;*Braille Games&#10;*Braille Tales&#10;">
            <a:extLst>
              <a:ext uri="{FF2B5EF4-FFF2-40B4-BE49-F238E27FC236}">
                <a16:creationId xmlns:a16="http://schemas.microsoft.com/office/drawing/2014/main" id="{88DD270A-5249-B2EE-DAA0-595C8D03CAD3}"/>
              </a:ext>
            </a:extLst>
          </p:cNvPr>
          <p:cNvSpPr txBox="1"/>
          <p:nvPr/>
        </p:nvSpPr>
        <p:spPr>
          <a:xfrm>
            <a:off x="1653488" y="255639"/>
            <a:ext cx="8547559" cy="37891957"/>
          </a:xfrm>
          <a:noFill/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CA" sz="4400" u="sng" kern="100">
                <a:latin typeface="Calibri"/>
                <a:ea typeface="Calibri" panose="020F0502020204030204" pitchFamily="34" charset="0"/>
                <a:cs typeface="Times New Roman"/>
              </a:rPr>
              <a:t>Practical </a:t>
            </a:r>
            <a:r>
              <a:rPr lang="en-CA" sz="4400" u="sng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everyday ways of integrating braille into the family life</a:t>
            </a:r>
            <a:endParaRPr lang="en-US"/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n-CA" sz="4400" kern="100"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CA" sz="4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*Soundscapes</a:t>
            </a:r>
            <a:endParaRPr lang="en-CA" sz="4400" u="sng" kern="1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CA" sz="4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*Braille Games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CA" sz="4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*Braille Tales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n-CA" sz="44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F7039D-8358-C9AD-C73C-720846722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89652" y="331304"/>
            <a:ext cx="8511396" cy="618226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11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72A02-B0FB-CB30-8CC6-A4274BE9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83" y="1238865"/>
            <a:ext cx="10666949" cy="3743005"/>
          </a:xfrm>
          <a:ln w="57150">
            <a:noFill/>
          </a:ln>
        </p:spPr>
        <p:txBody>
          <a:bodyPr>
            <a:normAutofit fontScale="90000"/>
          </a:bodyPr>
          <a:lstStyle/>
          <a:p>
            <a:r>
              <a:rPr lang="en-CA"/>
              <a:t>Building Literary skills: </a:t>
            </a:r>
            <a:br>
              <a:rPr lang="en-CA"/>
            </a:br>
            <a:r>
              <a:rPr lang="en-CA"/>
              <a:t>Who? Where? When? What? Why?</a:t>
            </a:r>
            <a:br>
              <a:rPr lang="en-CA"/>
            </a:br>
            <a:r>
              <a:rPr lang="en-CA" sz="4000" i="0">
                <a:ea typeface="+mj-lt"/>
                <a:cs typeface="+mj-lt"/>
                <a:hlinkClick r:id="rId3"/>
              </a:rPr>
              <a:t>https://youtu.be/2pzxVvbHynU</a:t>
            </a:r>
            <a:r>
              <a:rPr lang="en-CA" sz="4000" i="0">
                <a:ea typeface="+mj-lt"/>
                <a:cs typeface="+mj-lt"/>
              </a:rPr>
              <a:t> </a:t>
            </a:r>
            <a:br>
              <a:rPr lang="en-CA" sz="4000" i="0">
                <a:ea typeface="+mj-lt"/>
                <a:cs typeface="+mj-lt"/>
              </a:rPr>
            </a:br>
            <a:r>
              <a:rPr lang="en-CA" sz="4000" i="0">
                <a:ea typeface="+mj-lt"/>
                <a:cs typeface="+mj-lt"/>
                <a:hlinkClick r:id="rId4"/>
              </a:rPr>
              <a:t>https://youtu.be/kxHmGn50nmk</a:t>
            </a:r>
            <a:br>
              <a:rPr lang="en-CA" sz="4000" i="0">
                <a:ea typeface="+mj-lt"/>
                <a:cs typeface="+mj-lt"/>
              </a:rPr>
            </a:br>
            <a:r>
              <a:rPr lang="en-CA" sz="4000" i="0">
                <a:ea typeface="+mj-lt"/>
                <a:cs typeface="+mj-lt"/>
                <a:hlinkClick r:id="rId5"/>
              </a:rPr>
              <a:t>https://youtu.be/XxmZxM8AtUc</a:t>
            </a:r>
            <a:br>
              <a:rPr lang="en-CA" sz="4000" i="0">
                <a:ea typeface="+mj-lt"/>
                <a:cs typeface="+mj-lt"/>
              </a:rPr>
            </a:br>
            <a:br>
              <a:rPr lang="en-CA" sz="4000" i="0">
                <a:ea typeface="+mj-lt"/>
                <a:cs typeface="+mj-lt"/>
              </a:rPr>
            </a:br>
            <a:endParaRPr lang="en-CA" sz="4000" i="0">
              <a:ea typeface="+mj-lt"/>
              <a:cs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B80FB-6895-5927-3C74-887F9A8FB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594" y="599133"/>
            <a:ext cx="10671048" cy="822960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en-CA" sz="13100">
                <a:latin typeface="Arial Black" panose="020B0A04020102020204" pitchFamily="34" charset="0"/>
              </a:rPr>
              <a:t>Soundscapes</a:t>
            </a:r>
            <a:endParaRPr lang="en-CA">
              <a:latin typeface="Arial Black" panose="020B0A04020102020204" pitchFamily="34" charset="0"/>
            </a:endParaRPr>
          </a:p>
        </p:txBody>
      </p:sp>
      <p:pic>
        <p:nvPicPr>
          <p:cNvPr id="12" name="Picture 11" descr="Shadow profile of a person's head with lightbulb in think bubble coming from his head ">
            <a:extLst>
              <a:ext uri="{FF2B5EF4-FFF2-40B4-BE49-F238E27FC236}">
                <a16:creationId xmlns:a16="http://schemas.microsoft.com/office/drawing/2014/main" id="{C1B5A558-3482-4048-4B7C-AF2AC9E19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9124" y="4144857"/>
            <a:ext cx="3522454" cy="2464999"/>
          </a:xfrm>
          <a:prstGeom prst="rect">
            <a:avLst/>
          </a:prstGeom>
        </p:spPr>
      </p:pic>
      <p:pic>
        <p:nvPicPr>
          <p:cNvPr id="20" name="Picture 19" descr="Question marks and a light bulb on paper heads. ">
            <a:extLst>
              <a:ext uri="{FF2B5EF4-FFF2-40B4-BE49-F238E27FC236}">
                <a16:creationId xmlns:a16="http://schemas.microsoft.com/office/drawing/2014/main" id="{B79FFFB6-58C8-6423-7373-B602B6DEE7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80" y="4631767"/>
            <a:ext cx="2821094" cy="188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37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black dots with letters&#10;&#10;Description automatically generated">
            <a:extLst>
              <a:ext uri="{FF2B5EF4-FFF2-40B4-BE49-F238E27FC236}">
                <a16:creationId xmlns:a16="http://schemas.microsoft.com/office/drawing/2014/main" id="{FFFE8EAD-63A9-290C-C861-60F6D628F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0064" y="3703508"/>
            <a:ext cx="4965690" cy="2172809"/>
          </a:xfrm>
        </p:spPr>
      </p:pic>
      <p:sp>
        <p:nvSpPr>
          <p:cNvPr id="3" name="Text Placeholder 2" descr="Braille alphabet">
            <a:extLst>
              <a:ext uri="{FF2B5EF4-FFF2-40B4-BE49-F238E27FC236}">
                <a16:creationId xmlns:a16="http://schemas.microsoft.com/office/drawing/2014/main" id="{D7343A0C-BE70-AC06-624C-7EF619AF0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0062" y="3702168"/>
            <a:ext cx="4965689" cy="2157293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endParaRPr lang="en-CA"/>
          </a:p>
        </p:txBody>
      </p:sp>
      <p:sp>
        <p:nvSpPr>
          <p:cNvPr id="4" name="Title 3" descr="Family Braille Game - ​&#10;Dots and Dots of Fun​ ">
            <a:extLst>
              <a:ext uri="{FF2B5EF4-FFF2-40B4-BE49-F238E27FC236}">
                <a16:creationId xmlns:a16="http://schemas.microsoft.com/office/drawing/2014/main" id="{B7F00542-360F-602E-E541-0EA0E9EA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4693977" cy="2455727"/>
          </a:xfrm>
        </p:spPr>
        <p:txBody>
          <a:bodyPr>
            <a:normAutofit/>
          </a:bodyPr>
          <a:lstStyle/>
          <a:p>
            <a:r>
              <a:rPr lang="en-CA"/>
              <a:t>Family Braille Game</a:t>
            </a:r>
            <a:r>
              <a:rPr lang="en-CA" sz="4000"/>
              <a:t> - </a:t>
            </a:r>
            <a:br>
              <a:rPr lang="en-CA" sz="4000"/>
            </a:br>
            <a:r>
              <a:rPr lang="en-CA" sz="4000"/>
              <a:t>Dots and Dots of Fun</a:t>
            </a:r>
            <a:endParaRPr lang="en-CA"/>
          </a:p>
        </p:txBody>
      </p:sp>
      <p:pic>
        <p:nvPicPr>
          <p:cNvPr id="6" name="Picture 5" descr="Dots and Dots of Fun - Family Braille game example">
            <a:extLst>
              <a:ext uri="{FF2B5EF4-FFF2-40B4-BE49-F238E27FC236}">
                <a16:creationId xmlns:a16="http://schemas.microsoft.com/office/drawing/2014/main" id="{2F7DC2B7-DF5E-5893-F2D7-FDEC61F37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74111" y="455447"/>
            <a:ext cx="4560101" cy="60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07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D93B9-77D7-59A0-1C83-38729517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82" y="1664726"/>
            <a:ext cx="4363298" cy="4941785"/>
          </a:xfrm>
        </p:spPr>
        <p:txBody>
          <a:bodyPr>
            <a:normAutofit/>
          </a:bodyPr>
          <a:lstStyle/>
          <a:p>
            <a:r>
              <a:rPr lang="en-CA" sz="9600"/>
              <a:t>Braille Tales!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B3FDD-39D5-573F-4B85-3CC23FA63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7856" y="500160"/>
            <a:ext cx="4146258" cy="5502502"/>
          </a:xfrm>
        </p:spPr>
        <p:txBody>
          <a:bodyPr/>
          <a:lstStyle/>
          <a:p>
            <a:r>
              <a:rPr lang="en-CA"/>
              <a:t>Add photo of Braille Tales here</a:t>
            </a:r>
          </a:p>
        </p:txBody>
      </p:sp>
      <p:pic>
        <p:nvPicPr>
          <p:cNvPr id="4" name="Picture 3" descr="A green star-shaped tin container with the label Braille Tales - The Holiday Edition, surrounded by print/braille holiday word fridge magnets.">
            <a:extLst>
              <a:ext uri="{FF2B5EF4-FFF2-40B4-BE49-F238E27FC236}">
                <a16:creationId xmlns:a16="http://schemas.microsoft.com/office/drawing/2014/main" id="{A02A1E3E-6DB6-0713-808F-BCF78DEC3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513" y="350786"/>
            <a:ext cx="5158595" cy="614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51254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Headlines">
      <a:dk1>
        <a:sysClr val="windowText" lastClr="000000"/>
      </a:dk1>
      <a:lt1>
        <a:sysClr val="window" lastClr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507</Words>
  <Application>Microsoft Office PowerPoint</Application>
  <PresentationFormat>Widescreen</PresentationFormat>
  <Paragraphs>32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Albertus Medium</vt:lpstr>
      <vt:lpstr>Apple Chancery</vt:lpstr>
      <vt:lpstr>Arial</vt:lpstr>
      <vt:lpstr>Arial Black</vt:lpstr>
      <vt:lpstr>Avenir Next LT Pro</vt:lpstr>
      <vt:lpstr>Calibri</vt:lpstr>
      <vt:lpstr>Sitka Banner</vt:lpstr>
      <vt:lpstr>HeadlinesVTI</vt:lpstr>
      <vt:lpstr>Dots and Dots of Fun: Weaving Braille into the Fabric of the Family. </vt:lpstr>
      <vt:lpstr>PowerPoint Presentation</vt:lpstr>
      <vt:lpstr>Reading is an immersive experience that provides better comprehension, while listening is a passive activity with lower comprehension. Braille represents competency, independence, and equality. (Americanthermoform.com)</vt:lpstr>
      <vt:lpstr>Braille in the Home</vt:lpstr>
      <vt:lpstr>Brainstorm  </vt:lpstr>
      <vt:lpstr>PowerPoint Presentation</vt:lpstr>
      <vt:lpstr>Building Literary skills:  Who? Where? When? What? Why? https://youtu.be/2pzxVvbHynU  https://youtu.be/kxHmGn50nmk https://youtu.be/XxmZxM8AtUc  </vt:lpstr>
      <vt:lpstr>Family Braille Game -  Dots and Dots of Fun</vt:lpstr>
      <vt:lpstr>Braille Tales! </vt:lpstr>
      <vt:lpstr>PowerPoint Presentation</vt:lpstr>
      <vt:lpstr>Questions? Discussion, Feedback …</vt:lpstr>
      <vt:lpstr>Soundscapes https://youtu.be/BkiSYhdJDQY https://youtu.be/Vg1mpD1BICI https://youtu.be/NXObT_Fl-xI https://youtu.be/B1tEh4aS8Wc https://youtu.be/kyu_SCEUPdI https://youtu.be/2pzxVvbHynU https://youtu.be/2T6bp0hjNBU https://youtu.be/UZ_RrLxMrEg https://youtu.be/kxHmGn50nmk https://youtu.be/XxmZxM8AtUc https://youtu.be/l7jAGNPOxAo https://youtu.be/VskbwXTRL7U  https://www.perkins.org/four-reasons-why-braille-still-matters-in-the-age-of-alexa-and-iphone/ </vt:lpstr>
      <vt:lpstr>https://americanthermoform.com/why-read-braille-and-not-use-audio-books/  http://www.cnib.ca/en/living/braille/literacy/Default.aspx   https://braillebug.org/wp-content/uploads/sites/6/2023/09/BrailleBugBrailleTrail.pdf  https://www.ncbi.nlm.nih.gov/pmc/articles/PMC7382890/  https://www.tandfonline.com/doi/full/10.1080/10888438.2021.1969402  https://www.brailleliteracycanada.ca/en  https://www.nbp.org/ic/nbp/about/aboutbraille/needforbraille.html#  https://tspace.library.utoronto.ca/bitstream/1807/68673/1/Nadeem_Rooma_201506_MT_MTRP.pdf  https://www.pathstoliteracy.org/resource/abc-braille-study-results-and-implications-teachers/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Dots and Dot of Fun: Weaving Braille into the Fabric of the Family.</dc:title>
  <dc:creator>Mary Anderson</dc:creator>
  <cp:lastModifiedBy>Gail Gilchrist</cp:lastModifiedBy>
  <cp:revision>2</cp:revision>
  <dcterms:created xsi:type="dcterms:W3CDTF">2023-10-28T19:43:10Z</dcterms:created>
  <dcterms:modified xsi:type="dcterms:W3CDTF">2023-11-25T03:39:02Z</dcterms:modified>
</cp:coreProperties>
</file>